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41" r:id="rId2"/>
    <p:sldId id="256" r:id="rId3"/>
    <p:sldId id="257" r:id="rId4"/>
    <p:sldId id="260" r:id="rId5"/>
    <p:sldId id="261" r:id="rId6"/>
    <p:sldId id="294" r:id="rId7"/>
    <p:sldId id="342" r:id="rId8"/>
    <p:sldId id="343" r:id="rId9"/>
    <p:sldId id="344" r:id="rId10"/>
    <p:sldId id="263" r:id="rId11"/>
    <p:sldId id="264" r:id="rId12"/>
    <p:sldId id="310" r:id="rId13"/>
    <p:sldId id="308" r:id="rId14"/>
    <p:sldId id="323" r:id="rId15"/>
    <p:sldId id="324" r:id="rId16"/>
    <p:sldId id="325" r:id="rId17"/>
    <p:sldId id="326" r:id="rId18"/>
    <p:sldId id="334" r:id="rId19"/>
    <p:sldId id="345" r:id="rId20"/>
    <p:sldId id="346" r:id="rId21"/>
    <p:sldId id="347" r:id="rId22"/>
    <p:sldId id="348" r:id="rId23"/>
    <p:sldId id="349" r:id="rId24"/>
    <p:sldId id="351" r:id="rId25"/>
    <p:sldId id="350" r:id="rId26"/>
    <p:sldId id="320" r:id="rId27"/>
    <p:sldId id="335" r:id="rId28"/>
    <p:sldId id="322" r:id="rId29"/>
    <p:sldId id="336" r:id="rId30"/>
    <p:sldId id="337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613" autoAdjust="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4F22E8-D5B6-4268-BF54-A440EE4AC32B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CDFEE-169D-4A94-A139-C504C9F696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721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CDFEE-169D-4A94-A139-C504C9F6961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3153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CDFEE-169D-4A94-A139-C504C9F6961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4508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CDFEE-169D-4A94-A139-C504C9F6961C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0169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ECDFEE-169D-4A94-A139-C504C9F6961C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0765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3D97E-2E96-4438-A6EA-B3BAF6549B83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58B11-54C5-4AC7-8D4E-9A6058289B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7E7F6-B592-47CA-A14B-E5C3004532E2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9596F-C52B-46F8-8C3C-65E028782E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E50FCD-9EB6-472D-A5D8-67C4A3C8A2FF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5AAAC-7F31-4081-A398-2526CA05A5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80FDB-7823-47BF-B2E6-0208A77424D8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F7E7A-3E90-4654-B215-E289B451BD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6679A-121A-4D87-B9AA-FCCE188C134B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FB33D4-EBE6-4F6B-B2D9-14C3D43F3E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79EF1-41B2-490C-832E-C1EC59ED677E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8DBD0-2C31-4796-8F00-8F4D3DAD63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8DAB0-41CB-4A99-AC6B-8875F9FAB56D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2F29D-CCBE-4822-B43E-A81AE47308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D72A4-4ACE-40B3-B112-ADD52E75273C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96A97-2F9F-438A-9CE7-33E639AFBC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FD656-A1C5-4FBA-913A-BDAEF3E6640C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24764-DDEB-473D-AFEF-458D9C65F4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AB980-8B0B-4D58-935A-50BC1EA84D27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E020B-D0F5-4A76-98AB-7B6C93EE98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93261-4671-4253-A938-4F9064BA400F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5B127-DD8F-41E7-A95D-B7C05675C6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52117D-D360-475C-AFA2-0C8425A887A8}" type="datetimeFigureOut">
              <a:rPr lang="ru-RU"/>
              <a:pPr>
                <a:defRPr/>
              </a:pPr>
              <a:t>24.02.2025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BC866C8-A120-4B42-A5F1-8354071485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11" Type="http://schemas.openxmlformats.org/officeDocument/2006/relationships/image" Target="../media/image62.jpeg"/><Relationship Id="rId5" Type="http://schemas.openxmlformats.org/officeDocument/2006/relationships/image" Target="../media/image56.jpeg"/><Relationship Id="rId10" Type="http://schemas.openxmlformats.org/officeDocument/2006/relationships/image" Target="../media/image61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defTabSz="914400">
              <a:lnSpc>
                <a:spcPct val="90000"/>
              </a:lnSpc>
              <a:spcBef>
                <a:spcPct val="50000"/>
              </a:spcBef>
            </a:pPr>
            <a:r>
              <a:rPr lang="ru-RU" b="1" i="1" dirty="0">
                <a:solidFill>
                  <a:srgbClr val="FF000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Конкурс педагогов </a:t>
            </a:r>
            <a:br>
              <a:rPr lang="ru-RU" b="1" i="1" dirty="0">
                <a:solidFill>
                  <a:srgbClr val="FF000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</a:br>
            <a:r>
              <a:rPr lang="ru-RU" b="1" i="1" dirty="0">
                <a:solidFill>
                  <a:srgbClr val="FF000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дополнительного образования </a:t>
            </a:r>
            <a:r>
              <a:rPr lang="ru-RU" b="1" i="1" dirty="0">
                <a:effectLst>
                  <a:outerShdw blurRad="38100" dist="38100" dir="2700000">
                    <a:srgbClr val="FFFFFF"/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/>
            </a:r>
            <a:br>
              <a:rPr lang="ru-RU" b="1" i="1" dirty="0">
                <a:effectLst>
                  <a:outerShdw blurRad="38100" dist="38100" dir="2700000">
                    <a:srgbClr val="FFFFFF"/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ru-RU" sz="4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«Сердце отдаю детям»</a:t>
            </a:r>
          </a:p>
          <a:p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614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200" b="1" dirty="0" smtClean="0">
                <a:latin typeface="Calibri" pitchFamily="34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</a:rPr>
              <a:t>ПЕДАГОГИЧЕСКАЯ ДЕЯТЕЛЬНОСТЬ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57356" y="1571612"/>
            <a:ext cx="6357982" cy="3929090"/>
          </a:xfrm>
          <a:prstGeom prst="round2DiagRect">
            <a:avLst/>
          </a:prstGeom>
          <a:ln>
            <a:solidFill>
              <a:schemeClr val="accent6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solidFill>
                  <a:schemeClr val="tx2"/>
                </a:solidFill>
              </a:rPr>
              <a:t>ЦЕЛЬ ПЕДАГОГИЧЕСКОЙ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>
                <a:solidFill>
                  <a:schemeClr val="tx2"/>
                </a:solidFill>
              </a:rPr>
              <a:t> ДЕЯТЕЛЬНОСТИ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b="1" dirty="0" smtClean="0">
              <a:solidFill>
                <a:schemeClr val="tx2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solidFill>
                  <a:schemeClr val="tx2"/>
                </a:solidFill>
              </a:rPr>
              <a:t>РЕЗУЛЬТАТЫ УЧАСТИЯ УЧАЩИХСЯ В КОНКУРСАХ РАЗЛИЧНЫХ УРОВНЕЙ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</a:rPr>
              <a:t>ЦЕЛЬ ПЕДАГОГИЧЕСКОЙ ДЕЯТЕЛЬНОСТИ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071546"/>
            <a:ext cx="7472386" cy="5357849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Цель моей педагогической деятельности - воспитание самостоятельно мыслящей личности, способной адаптироваться к изменяющимся условиям жизни, создание условий для развития гармоничной, нравственно-совершенной, социально-активной и саморазвивающейся личности. </a:t>
            </a:r>
          </a:p>
          <a:p>
            <a:pPr algn="just"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chemeClr val="tx2"/>
                </a:solidFill>
              </a:rPr>
              <a:t>       •Преподавание веду на основе государственных программ. </a:t>
            </a:r>
          </a:p>
          <a:p>
            <a:pPr algn="just"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chemeClr val="tx2"/>
                </a:solidFill>
              </a:rPr>
              <a:t>•Обучение провожу через систему специализированных заданий, при использование различных педагогических приемов: активное слушание,  метод ассоциаций, проблемных ситуаций, использование ИКТ. Развитию логического мышления способствует исследовательская деятельность, применяемая на уроках дополнительного образования и внеурочной деятельности. </a:t>
            </a:r>
          </a:p>
          <a:p>
            <a:pPr algn="just" eaLnBrk="1" hangingPunct="1">
              <a:buFont typeface="Arial" charset="0"/>
              <a:buNone/>
              <a:defRPr/>
            </a:pPr>
            <a:r>
              <a:rPr lang="ru-RU" sz="1600" b="1" dirty="0" smtClean="0">
                <a:solidFill>
                  <a:schemeClr val="tx2"/>
                </a:solidFill>
              </a:rPr>
              <a:t>•Применяю: коллективный способ обучения или групповую работу, игровые технологии, метод проектов. Технологии проектного и исследовательского обучения вызывают необходимость взаимодействия учащихся в ходе решения учебных проблем, следовательно способствует формированию коммуникативных качеств личности. Диалоговая технология активизирует процесс обучения, развивает коммуникативные способности: умение мыслить, рассуждать и отстаивать свою точку зрения; организует групповую деятельность, коллективный поиск решений, учит пользоваться различными источниками информации.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2514" y="285524"/>
            <a:ext cx="8229600" cy="705076"/>
          </a:xfrm>
        </p:spPr>
        <p:txBody>
          <a:bodyPr/>
          <a:lstStyle/>
          <a:p>
            <a:pPr>
              <a:defRPr/>
            </a:pPr>
            <a:r>
              <a:rPr lang="ru-RU" altLang="ru-RU" kern="1200" dirty="0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7200" y="285525"/>
            <a:ext cx="868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Участие учащихся в </a:t>
            </a:r>
            <a: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олимпиадах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27745954"/>
              </p:ext>
            </p:extLst>
          </p:nvPr>
        </p:nvGraphicFramePr>
        <p:xfrm>
          <a:off x="285721" y="1000109"/>
          <a:ext cx="8501123" cy="5500725"/>
        </p:xfrm>
        <a:graphic>
          <a:graphicData uri="http://schemas.openxmlformats.org/drawingml/2006/table">
            <a:tbl>
              <a:tblPr/>
              <a:tblGrid>
                <a:gridCol w="1597720"/>
                <a:gridCol w="1526281"/>
                <a:gridCol w="1526281"/>
                <a:gridCol w="1526281"/>
                <a:gridCol w="2324560"/>
              </a:tblGrid>
              <a:tr h="223016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Уровень (образовательное учреждение, район, город, республиканский, федеральный, международный уровень)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Результат (занятое место)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Дата проведения  олимпиады</a:t>
                      </a:r>
                      <a:endParaRPr lang="ru-RU" sz="1200" b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Документы (материалы) подтверждающие результаты (при наличии высоких результатов)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99891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победитель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10.12.2018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Грамота</a:t>
                      </a:r>
                      <a:endParaRPr lang="ru-RU" sz="1200" b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99891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Экология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победитель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23.11.2018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Грамота</a:t>
                      </a:r>
                      <a:endParaRPr lang="ru-RU" sz="1200" b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99891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Экология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22.11.2019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Грамота</a:t>
                      </a:r>
                      <a:endParaRPr lang="ru-RU" sz="1200" b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99891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25.11.2019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Грамота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99891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Экология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22.11.2019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Грамота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99891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Экология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22.11.2019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Грамота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99891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Экология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200" b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22.11.2019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Грамота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471328"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200" b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b="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14.12.2020</a:t>
                      </a:r>
                      <a:endParaRPr lang="ru-RU" sz="11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Грамота</a:t>
                      </a:r>
                      <a:endParaRPr lang="ru-RU" sz="1200" b="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267168644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2514" y="285524"/>
            <a:ext cx="8229600" cy="705076"/>
          </a:xfrm>
        </p:spPr>
        <p:txBody>
          <a:bodyPr/>
          <a:lstStyle/>
          <a:p>
            <a:pPr>
              <a:defRPr/>
            </a:pPr>
            <a:r>
              <a:rPr lang="ru-RU" altLang="ru-RU" kern="1200" dirty="0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7200" y="285525"/>
            <a:ext cx="868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Участие учащихся в олимпиадах 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76585267"/>
              </p:ext>
            </p:extLst>
          </p:nvPr>
        </p:nvGraphicFramePr>
        <p:xfrm>
          <a:off x="357157" y="1000106"/>
          <a:ext cx="8501124" cy="5695222"/>
        </p:xfrm>
        <a:graphic>
          <a:graphicData uri="http://schemas.openxmlformats.org/drawingml/2006/table">
            <a:tbl>
              <a:tblPr/>
              <a:tblGrid>
                <a:gridCol w="1379011"/>
                <a:gridCol w="1837049"/>
                <a:gridCol w="1723518"/>
                <a:gridCol w="1571818"/>
                <a:gridCol w="1989728"/>
              </a:tblGrid>
              <a:tr h="2200294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Уровень (образовательное учреждение, район, город, республиканский, федеральный, международный уровень)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Результат (занятое место)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Дата проведения  олимпиады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Документы (материалы) подтверждающие результаты (при наличии высоких результатов)</a:t>
                      </a:r>
                      <a:endParaRPr lang="ru-RU" sz="12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97572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Экология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200" b="1" dirty="0" smtClean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17.11.2020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Грамота</a:t>
                      </a:r>
                      <a:endParaRPr lang="ru-RU" sz="1200" b="1" dirty="0" smtClean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84288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14.12.2020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Грамота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84288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Экология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2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19.11.2021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Грамота</a:t>
                      </a:r>
                      <a:endParaRPr lang="ru-RU" sz="12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84288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Экология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2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19.11.2021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Грамота</a:t>
                      </a:r>
                      <a:endParaRPr lang="ru-RU" sz="12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84288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2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30.11.2021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Грамота</a:t>
                      </a:r>
                      <a:endParaRPr lang="ru-RU" sz="12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84288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Экология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2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19.11.2022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Грамота</a:t>
                      </a:r>
                      <a:endParaRPr lang="ru-RU" sz="12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84288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2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29.11.2022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Грамота</a:t>
                      </a:r>
                      <a:endParaRPr lang="ru-RU" sz="12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84288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Экология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2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17.11.2023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Грамота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84288"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</a:pPr>
                      <a:r>
                        <a:rPr lang="ru-RU" sz="125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22.11.2023</a:t>
                      </a:r>
                      <a:endParaRPr lang="ru-RU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Грамота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30" marR="60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1463277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654032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Участие учащихся</a:t>
            </a:r>
            <a:r>
              <a:rPr lang="ru-RU" altLang="ru-RU" sz="24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в научно-практических конференциях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</a:br>
            <a:endParaRPr lang="ru-RU" sz="2400" dirty="0"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642919"/>
          <a:ext cx="8644000" cy="6069252"/>
        </p:xfrm>
        <a:graphic>
          <a:graphicData uri="http://schemas.openxmlformats.org/drawingml/2006/table">
            <a:tbl>
              <a:tblPr/>
              <a:tblGrid>
                <a:gridCol w="1784373"/>
                <a:gridCol w="1713812"/>
                <a:gridCol w="1718192"/>
                <a:gridCol w="1712935"/>
                <a:gridCol w="1714688"/>
              </a:tblGrid>
              <a:tr h="1792596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Тема конференции, кем организована, дата проведения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2" marR="410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Тема выступления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2" marR="410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Уровень (образовательное учреждение, район, город, республиканский, федеральный, международный уровень)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2" marR="410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Результат (занятое место)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2" marR="410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Документы (материалы) подтверждающие результаты (при наличии высоких результатов)</a:t>
                      </a:r>
                      <a:endParaRPr lang="ru-RU" sz="11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2" marR="410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06838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t-RU" sz="105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Муниципальная научно-практическая конференция школьников </a:t>
                      </a: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«Интеллект, здоровье, нравственность» в номинации «Агроэкология», 10.02.2016 год</a:t>
                      </a:r>
                      <a:endParaRPr lang="ru-RU" sz="105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2" marR="410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              «Выращивание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05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    роз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2" marR="410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2" marR="410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Победитель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2" marR="410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Грамота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2" marR="410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06838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t-RU" sz="105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Муниципальная научно-практическая конференция школьников </a:t>
                      </a: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«Интеллект, здоровье, нравственность» в номинации «Экология растений», 13.04.2017 год</a:t>
                      </a:r>
                      <a:endParaRPr lang="ru-RU" sz="105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2" marR="410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    «Выращивание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роз.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Второй год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    исследования»  </a:t>
                      </a:r>
                    </a:p>
                  </a:txBody>
                  <a:tcPr marL="41092" marR="410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2" marR="410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место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2" marR="410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Грамота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2" marR="410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296842"/>
          </a:xfrm>
        </p:spPr>
        <p:txBody>
          <a:bodyPr/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Участие учащихся</a:t>
            </a:r>
            <a:r>
              <a:rPr lang="ru-RU" altLang="ru-RU" sz="2000" b="1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в научно-практических конференциях</a:t>
            </a:r>
            <a:endParaRPr lang="ru-RU" sz="2000" dirty="0"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15375409"/>
              </p:ext>
            </p:extLst>
          </p:nvPr>
        </p:nvGraphicFramePr>
        <p:xfrm>
          <a:off x="142845" y="642917"/>
          <a:ext cx="8858312" cy="6237488"/>
        </p:xfrm>
        <a:graphic>
          <a:graphicData uri="http://schemas.openxmlformats.org/drawingml/2006/table">
            <a:tbl>
              <a:tblPr/>
              <a:tblGrid>
                <a:gridCol w="1699804"/>
                <a:gridCol w="1912652"/>
                <a:gridCol w="1793218"/>
                <a:gridCol w="1434918"/>
                <a:gridCol w="2017720"/>
              </a:tblGrid>
              <a:tr h="1463222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Тема конференции, кем организована, дата проведения</a:t>
                      </a: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Тема выступления</a:t>
                      </a: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Уровень (образовательное учреждение, район, город, республиканский, федеральный, международный уровень)</a:t>
                      </a: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Результат (занятое место)</a:t>
                      </a: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Документы (материалы) подтверждающие результаты (при наличии высоких результатов)</a:t>
                      </a: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55702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t-RU" sz="10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Муниципальная научно-практическая конференция школьников 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«Интеллект, здоровье, нравственность» в номинации «Практическая природоохранная деятельность», 13.04.2017 год</a:t>
                      </a: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     «Экологические проблемы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села.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Способы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утилизации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пластиковых 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бутылок»</a:t>
                      </a: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район</a:t>
                      </a: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 место</a:t>
                      </a: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Грамота</a:t>
                      </a: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194833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0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Муниципальная научно-практическая конференция школьников 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«Интеллект, здоровье, нравственность» в номинации «Экология растений», </a:t>
                      </a: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02.03.2018</a:t>
                      </a: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/>
                        </a:rPr>
                        <a:t>«Инвазивные виды  растений Республики Татарстан»</a:t>
                      </a: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район</a:t>
                      </a: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Победитель</a:t>
                      </a: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Грамота</a:t>
                      </a: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296842"/>
          </a:xfrm>
        </p:spPr>
        <p:txBody>
          <a:bodyPr/>
          <a:lstStyle/>
          <a:p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учащихся в конкурсах</a:t>
            </a:r>
            <a:endParaRPr lang="ru-RU" sz="2000" dirty="0"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25505003"/>
              </p:ext>
            </p:extLst>
          </p:nvPr>
        </p:nvGraphicFramePr>
        <p:xfrm>
          <a:off x="179512" y="600328"/>
          <a:ext cx="8750207" cy="6022382"/>
        </p:xfrm>
        <a:graphic>
          <a:graphicData uri="http://schemas.openxmlformats.org/drawingml/2006/table">
            <a:tbl>
              <a:tblPr/>
              <a:tblGrid>
                <a:gridCol w="1834335"/>
                <a:gridCol w="1728968"/>
                <a:gridCol w="1728968"/>
                <a:gridCol w="1728968"/>
                <a:gridCol w="1728968"/>
              </a:tblGrid>
              <a:tr h="911534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Вид, название мероприятия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Уровень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Результат (занятое место)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Дата проведения  </a:t>
                      </a:r>
                      <a:endParaRPr lang="ru-RU" sz="16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Документы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1616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Муниципальный этап </a:t>
                      </a:r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IV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 районного экологического фестиваля «Пробуждение» в конкурсе «116 регион: Экология От А до Я»</a:t>
                      </a:r>
                      <a:endParaRPr lang="ru-RU" sz="1600" b="1" dirty="0" smtClean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600" b="1" dirty="0" smtClean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ru-RU" sz="1600" dirty="0"/>
                    </a:p>
                  </a:txBody>
                  <a:tcPr marL="35339" marR="353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участник</a:t>
                      </a:r>
                      <a:endParaRPr lang="ru-RU" sz="1600" b="1" dirty="0" smtClean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endParaRPr lang="ru-RU" sz="1600" dirty="0"/>
                    </a:p>
                  </a:txBody>
                  <a:tcPr marL="35339" marR="353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2018 год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n-lt"/>
                          <a:ea typeface="Calibri"/>
                          <a:cs typeface="Times New Roman"/>
                        </a:rPr>
                        <a:t>Сертификат</a:t>
                      </a:r>
                      <a:endParaRPr lang="ru-RU" sz="1600" b="1" dirty="0" smtClean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486197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Всероссийский экологический диктант «</a:t>
                      </a:r>
                      <a:r>
                        <a:rPr lang="ru-RU" sz="18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Экодиктант</a:t>
                      </a: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2023»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35339" marR="353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федеральный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35339" marR="353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Диплом </a:t>
                      </a:r>
                      <a:r>
                        <a:rPr lang="en-US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III </a:t>
                      </a:r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степени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35339" marR="353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 год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35339" marR="353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Диплом </a:t>
                      </a:r>
                      <a:r>
                        <a:rPr lang="en-US" sz="16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III </a:t>
                      </a:r>
                      <a:r>
                        <a:rPr lang="ru-RU" sz="16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степени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35339" marR="353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4376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Всероссийский экологический диктант «</a:t>
                      </a:r>
                      <a:r>
                        <a:rPr lang="ru-RU" sz="1600" b="1" kern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Экодиктант</a:t>
                      </a:r>
                      <a:r>
                        <a:rPr lang="ru-RU" sz="16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2023»</a:t>
                      </a:r>
                      <a:endParaRPr lang="ru-RU" sz="14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35339" marR="353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федеральный</a:t>
                      </a:r>
                      <a:endParaRPr lang="ru-RU" sz="14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35339" marR="353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Диплом </a:t>
                      </a:r>
                      <a:r>
                        <a:rPr lang="en-US" sz="16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 </a:t>
                      </a:r>
                      <a:r>
                        <a:rPr lang="ru-RU" sz="16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степени</a:t>
                      </a:r>
                      <a:endParaRPr lang="ru-RU" sz="14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35339" marR="353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 год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35339" marR="353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Диплом </a:t>
                      </a:r>
                      <a:r>
                        <a:rPr lang="en-US" sz="14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 </a:t>
                      </a:r>
                      <a:r>
                        <a:rPr lang="ru-RU" sz="14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степени</a:t>
                      </a:r>
                      <a:endParaRPr lang="ru-RU" sz="1200" b="1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35339" marR="353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/>
          <a:lstStyle/>
          <a:p>
            <a: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учащихся в конкурсах</a:t>
            </a:r>
            <a:endParaRPr lang="ru-RU" sz="2400" dirty="0"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92749449"/>
              </p:ext>
            </p:extLst>
          </p:nvPr>
        </p:nvGraphicFramePr>
        <p:xfrm>
          <a:off x="285723" y="785794"/>
          <a:ext cx="8606757" cy="5786478"/>
        </p:xfrm>
        <a:graphic>
          <a:graphicData uri="http://schemas.openxmlformats.org/drawingml/2006/table">
            <a:tbl>
              <a:tblPr/>
              <a:tblGrid>
                <a:gridCol w="1841233"/>
                <a:gridCol w="1842129"/>
                <a:gridCol w="1842129"/>
                <a:gridCol w="1569098"/>
                <a:gridCol w="1512168"/>
              </a:tblGrid>
              <a:tr h="625565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Вид, название мероприятия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56" marR="47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Уровень 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56" marR="47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Результат (занятое место)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56" marR="47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Дата проведения  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56" marR="47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 smtClean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Документы 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756" marR="47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033087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Всероссийский конкурс «АгроНТРИ-2023»</a:t>
                      </a:r>
                      <a:endParaRPr lang="ru-RU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47756" marR="47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федеральный</a:t>
                      </a:r>
                      <a:endParaRPr lang="ru-RU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47756" marR="47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участник заочного этапа</a:t>
                      </a:r>
                      <a:endParaRPr lang="ru-RU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47756" marR="47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 год</a:t>
                      </a:r>
                      <a:endParaRPr lang="ru-RU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47756" marR="47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Сертификат</a:t>
                      </a:r>
                      <a:endParaRPr lang="ru-RU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47756" marR="47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3127826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Всероссийский конкурс «АгроНТРИ-2023»</a:t>
                      </a:r>
                      <a:endParaRPr lang="ru-RU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47756" marR="47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федеральный</a:t>
                      </a:r>
                      <a:endParaRPr lang="ru-RU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47756" marR="47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участник заочного этапа</a:t>
                      </a:r>
                      <a:endParaRPr lang="ru-RU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47756" marR="47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 год</a:t>
                      </a:r>
                      <a:endParaRPr lang="ru-RU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47756" marR="47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Сертификат</a:t>
                      </a:r>
                      <a:endParaRPr lang="ru-RU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47756" marR="477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Грамоты и награды</a:t>
            </a:r>
            <a:endParaRPr lang="ru-RU" sz="2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97042" y="866274"/>
            <a:ext cx="8389799" cy="5705998"/>
          </a:xfrm>
          <a:solidFill>
            <a:schemeClr val="bg2"/>
          </a:solidFill>
        </p:spPr>
        <p:txBody>
          <a:bodyPr/>
          <a:lstStyle/>
          <a:p>
            <a:pPr algn="just"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1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. Грамота МКУ «Отдел образования» Исполнительного комитета Аксубаевского муниципального района РТ за активное участие в работе районного методического объединения учителей естественно – научного цикла, 2018 год.</a:t>
            </a:r>
          </a:p>
          <a:p>
            <a:pPr algn="just">
              <a:buNone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2. Грамота МКУ «Отдел образования» Исполнительного комитета Аксубаевского муниципального района РТ за подготовку победителя  муниципального этапа Всероссийской олимпиады школьников по экологии, 23.11.2018 год.</a:t>
            </a:r>
          </a:p>
          <a:p>
            <a:pPr algn="just"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. Грамота МКУ «Отдел образования» Исполнительного комитета 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</a:rPr>
              <a:t>Аксубаевского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 муниципального района РТ за подготовку победителя  муниципального этапа Всероссийской олимпиады школьников по биологии, 10.12.2018 год.</a:t>
            </a:r>
          </a:p>
          <a:p>
            <a:pPr algn="just"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4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. Грамота МКУ «Отдел образования» Исполнительного комитета Аксубаевского муниципального района РТ призера муниципального этапа республиканского конкурса «</a:t>
            </a: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</a:rPr>
              <a:t>Эковесна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 - 2019» в номинации «Экошкола», 15.05.2019 год.</a:t>
            </a:r>
            <a:endParaRPr lang="en-US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5. Грамота МКУ «Отдел образования» Исполнительного комитета Аксубаевского муниципального района РТ за подготовку призеров муниципального этапа Всероссийской олимпиады школьников по биологии, 14.12.2020 год.</a:t>
            </a:r>
          </a:p>
          <a:p>
            <a:pPr algn="just"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6.  Грамота МКУ «Отдел образования» Исполнительного комитета Аксубаевского муниципального района РТ за подготовку призера муниципального этапа Всероссийской олимпиады школьников по экологии, 27.11.2020 год.</a:t>
            </a:r>
          </a:p>
          <a:p>
            <a:pPr algn="just">
              <a:buNone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7.  Грамота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МКУ «Отдел образования» Исполнительного комитета Аксубаевского муниципального района РТ за подготовку призера муниципального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этапа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Всероссийской олимпиады школьников по биологии, 10.12.2021 год.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just">
              <a:buNone/>
            </a:pPr>
            <a:endParaRPr lang="ru-RU" sz="1800" dirty="0">
              <a:ln>
                <a:solidFill>
                  <a:schemeClr val="tx2"/>
                </a:solidFill>
              </a:ln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Грамоты и награды</a:t>
            </a:r>
            <a:endParaRPr lang="ru-RU" sz="2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97042" y="866274"/>
            <a:ext cx="8389799" cy="5705998"/>
          </a:xfrm>
          <a:solidFill>
            <a:schemeClr val="bg2"/>
          </a:solidFill>
        </p:spPr>
        <p:txBody>
          <a:bodyPr/>
          <a:lstStyle/>
          <a:p>
            <a:pPr algn="just">
              <a:buNone/>
            </a:pPr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</a:rPr>
              <a:t>  8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.Грамота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МКУ «Отдел образования» Исполнительного комитета Аксубаевского муниципального района РТ за подготовку призеров муниципального этапа Всероссийской олимпиады школьников по экологии, 24.11.2021 год.</a:t>
            </a:r>
          </a:p>
          <a:p>
            <a:pPr algn="just">
              <a:buNone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9.  Диплом II степени за участие в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</a:rPr>
              <a:t>Экодиктанте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 – 2021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год.</a:t>
            </a:r>
            <a:endParaRPr lang="ru-RU" sz="18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10.Благодарность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за активное участие в подготовке и проведении 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</a:rPr>
              <a:t>экодиктанта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, 2021 год.</a:t>
            </a:r>
          </a:p>
          <a:p>
            <a:pPr algn="just">
              <a:buNone/>
            </a:pP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11. Благодарность за продвижение эколого- просветительских инициатив, 2021 год.</a:t>
            </a:r>
          </a:p>
          <a:p>
            <a:pPr algn="just">
              <a:buNone/>
            </a:pP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12.Грамота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МКУ «Отдел образования» Исполнительного комитета Аксубаевского муниципального района РТ за подготовку призера муниципального этапа Всероссийской олимпиады школьников по биологии, 2022 год.</a:t>
            </a:r>
          </a:p>
          <a:p>
            <a:pPr algn="just">
              <a:buNone/>
            </a:pP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13.Грамота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МКУ «Отдел образования» Исполнительного комитета Аксубаевского муниципального района РТ за подготовку призера муниципального этапа Всероссийской олимпиады школьников по экологии, 2022 год.</a:t>
            </a:r>
          </a:p>
          <a:p>
            <a:pPr algn="just">
              <a:buNone/>
            </a:pP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14.Сертификат 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за участие в установочной сессии для средних образовательных организаций «</a:t>
            </a:r>
            <a:r>
              <a:rPr lang="ru-RU" sz="1800" b="1" dirty="0" err="1">
                <a:solidFill>
                  <a:schemeClr val="accent1">
                    <a:lumMod val="50000"/>
                  </a:schemeClr>
                </a:solidFill>
              </a:rPr>
              <a:t>Агропоколение</a:t>
            </a:r>
            <a:r>
              <a:rPr lang="ru-RU" sz="1800" b="1" dirty="0">
                <a:solidFill>
                  <a:schemeClr val="accent1">
                    <a:lumMod val="50000"/>
                  </a:schemeClr>
                </a:solidFill>
              </a:rPr>
              <a:t>», г. Казань, 2022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год.</a:t>
            </a:r>
            <a:endParaRPr lang="ru-RU" sz="18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None/>
            </a:pPr>
            <a:endParaRPr lang="ru-RU" sz="1800" b="1" dirty="0"/>
          </a:p>
          <a:p>
            <a:pPr algn="just">
              <a:buNone/>
            </a:pPr>
            <a:endParaRPr lang="en-US" sz="1800" dirty="0" smtClean="0">
              <a:ln>
                <a:solidFill>
                  <a:schemeClr val="tx2"/>
                </a:solidFill>
              </a:ln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>
              <a:buNone/>
            </a:pPr>
            <a:endParaRPr lang="ru-RU" sz="1800" b="1" dirty="0">
              <a:ln>
                <a:solidFill>
                  <a:schemeClr val="tx2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330624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4529" y="3962983"/>
            <a:ext cx="3763963" cy="1728788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Презентация опыта работы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учителя биологии и дополнительного образования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+mj-lt"/>
              </a:rPr>
              <a:t>Нигматуллиной</a:t>
            </a:r>
            <a:r>
              <a:rPr lang="ru-RU" sz="20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+mj-lt"/>
              </a:rPr>
              <a:t>Рузили</a:t>
            </a:r>
            <a:r>
              <a:rPr lang="ru-RU" sz="2000" b="1" dirty="0" smtClean="0">
                <a:solidFill>
                  <a:schemeClr val="tx1"/>
                </a:solidFill>
                <a:latin typeface="+mj-lt"/>
              </a:rPr>
              <a:t>  </a:t>
            </a:r>
            <a:r>
              <a:rPr lang="ru-RU" sz="2000" b="1" dirty="0" err="1" smtClean="0">
                <a:solidFill>
                  <a:schemeClr val="tx1"/>
                </a:solidFill>
                <a:latin typeface="+mj-lt"/>
              </a:rPr>
              <a:t>Ринатовны</a:t>
            </a:r>
            <a:r>
              <a:rPr lang="ru-RU" sz="2000" b="1" dirty="0" smtClean="0">
                <a:solidFill>
                  <a:schemeClr val="tx1"/>
                </a:solidFill>
                <a:latin typeface="+mj-lt"/>
              </a:rPr>
              <a:t> 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63713" y="1268413"/>
            <a:ext cx="6121400" cy="18002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lang="ru-RU" sz="6000" dirty="0">
              <a:solidFill>
                <a:schemeClr val="accent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142976" y="993775"/>
            <a:ext cx="6429419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20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Старомокшинская</a:t>
            </a: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СОШ </a:t>
            </a: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им</a:t>
            </a: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. В.Ф.Тарасова»</a:t>
            </a:r>
            <a:endParaRPr lang="ru-RU" sz="2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  <a:p>
            <a:pPr eaLnBrk="0" hangingPunct="0">
              <a:defRPr/>
            </a:pPr>
            <a:endParaRPr lang="ru-RU" dirty="0"/>
          </a:p>
        </p:txBody>
      </p:sp>
      <p:pic>
        <p:nvPicPr>
          <p:cNvPr id="7" name="Рисунок 6" descr="C:\Users\user\Desktop\фото нрр.jpg"/>
          <p:cNvPicPr/>
          <p:nvPr/>
        </p:nvPicPr>
        <p:blipFill>
          <a:blip r:embed="rId3"/>
          <a:srcRect l="35971" t="11086" r="34757" b="49373"/>
          <a:stretch>
            <a:fillRect/>
          </a:stretch>
        </p:blipFill>
        <p:spPr bwMode="auto">
          <a:xfrm>
            <a:off x="4786315" y="1571612"/>
            <a:ext cx="2357454" cy="2357454"/>
          </a:xfrm>
          <a:prstGeom prst="round2DiagRect">
            <a:avLst/>
          </a:prstGeom>
          <a:noFill/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Грамоты и награды</a:t>
            </a:r>
            <a:endParaRPr lang="ru-RU" sz="2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97042" y="866274"/>
            <a:ext cx="8389799" cy="5705998"/>
          </a:xfrm>
          <a:solidFill>
            <a:schemeClr val="bg2"/>
          </a:solidFill>
        </p:spPr>
        <p:txBody>
          <a:bodyPr/>
          <a:lstStyle/>
          <a:p>
            <a:pPr algn="just">
              <a:buNone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15.Диплом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победителя Всероссийского конкурса по отбору инновационных  методических материалов по теме: "Формирование учебной мотивации школьников как одно из условий повышения качество обучения качество обучения и показателя результативности образовательного процесса", реализуемой УВО "Университет управления "ТИСБИ", г. Казань, 2023 год</a:t>
            </a:r>
          </a:p>
          <a:p>
            <a:pPr algn="just"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16. Свидетельство об инновационной деятельности за участие в реализации инновационных педагогических практик в соответствии с Программой научно-методического обеспечения образовательной деятельности образовательных организаций, реализуемой УВО "Университет управления "ТИСБИ", инновационная авторская методическая разработка по теме: "Инвазивные виды растений Республики Татарстан", г. Казань, 2023 год</a:t>
            </a:r>
          </a:p>
          <a:p>
            <a:pPr algn="just"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17. Сертификат участника II Всероссийской методической конференции "Научно-исследовательская, творческая и проектная деятельность на уровне общего образования" по теме: " </a:t>
            </a: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Естествонаучная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грамотность как компонент функциональной грамотности", г. Казань, 17.02.2023 год.</a:t>
            </a:r>
          </a:p>
          <a:p>
            <a:pPr algn="just"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18. Диплом «Всероссийский экологический диктант»,  2023 год.</a:t>
            </a:r>
          </a:p>
          <a:p>
            <a:pPr algn="just"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19. Грамота МКУ «Отдел образования» Исполнительного комитета Аксубаевского муниципального района РТ за подготовку призера муниципального этапа Всероссийской олимпиады школьников по биологии, 22.11.2023 год.</a:t>
            </a:r>
          </a:p>
          <a:p>
            <a:pPr algn="just">
              <a:buNone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20. Грамота МКУ «Отдел образования» Исполнительного комитета Аксубаевского муниципального района РТ за подготовку призера муниципального этапа Всероссийской олимпиады школьников по экологии, 23.11.2023 год. </a:t>
            </a:r>
            <a:endParaRPr lang="ru-RU" sz="1800" b="1" dirty="0">
              <a:ln>
                <a:solidFill>
                  <a:schemeClr val="tx2"/>
                </a:solidFill>
              </a:ln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065730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475657" y="260648"/>
            <a:ext cx="7017804" cy="5997129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   Педагогическая мастерская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Monotype Corsiva" panose="03010101010201010101" pitchFamily="66" charset="0"/>
              </a:rPr>
              <a:t>Проектная работа: 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«Выращивание роз»</a:t>
            </a:r>
          </a:p>
          <a:p>
            <a:pPr marL="0" indent="0">
              <a:buNone/>
            </a:pPr>
            <a:endParaRPr lang="ru-RU" b="1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459" y="1449189"/>
            <a:ext cx="3843617" cy="2376264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663" y="4063625"/>
            <a:ext cx="3710463" cy="2264665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4235" y="1715626"/>
            <a:ext cx="4187767" cy="2398868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6156" y="4293096"/>
            <a:ext cx="4134767" cy="2264665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xmlns="" val="390264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91683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2800" b="1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Бугульминский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аграрный 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колледж, </a:t>
            </a:r>
            <a:r>
              <a:rPr lang="ru-RU" sz="28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24-25 апреля 2024 </a:t>
            </a:r>
            <a: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г.</a:t>
            </a:r>
            <a:br>
              <a:rPr lang="ru-RU" sz="28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Monotype Corsiva" panose="03010101010201010101" pitchFamily="66" charset="0"/>
              </a:rPr>
              <a:t>Конкурс «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Monotype Corsiva" panose="03010101010201010101" pitchFamily="66" charset="0"/>
              </a:rPr>
              <a:t>Агрохакатон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Monotype Corsiva" panose="03010101010201010101" pitchFamily="66" charset="0"/>
              </a:rPr>
              <a:t>»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Monotype Corsiva" panose="03010101010201010101" pitchFamily="66" charset="0"/>
              </a:rPr>
              <a:t>Защита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  <a:latin typeface="Monotype Corsiva" panose="03010101010201010101" pitchFamily="66" charset="0"/>
              </a:rPr>
              <a:t>проекта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:</a:t>
            </a:r>
            <a:r>
              <a:rPr lang="ru-RU" sz="2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Times New Roman" panose="02020603050405020304" pitchFamily="18" charset="0"/>
              </a:rPr>
              <a:t>«</a:t>
            </a:r>
            <a:r>
              <a:rPr 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Times New Roman" panose="02020603050405020304" pitchFamily="18" charset="0"/>
              </a:rPr>
              <a:t>Инвазивные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Times New Roman" panose="02020603050405020304" pitchFamily="18" charset="0"/>
              </a:rPr>
              <a:t> виды  растений Республики </a:t>
            </a:r>
            <a:r>
              <a:rPr lang="ru-RU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Times New Roman" panose="02020603050405020304" pitchFamily="18" charset="0"/>
              </a:rPr>
              <a:t>         Татарстан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Times New Roman" panose="02020603050405020304" pitchFamily="18" charset="0"/>
              </a:rPr>
              <a:t>»</a:t>
            </a:r>
            <a:b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Times New Roman" panose="02020603050405020304" pitchFamily="18" charset="0"/>
              </a:rPr>
            </a:br>
            <a:endParaRPr lang="ru-RU" sz="28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" name="Рисунок 5" descr="C:\Users\user\Desktop\2024-2025 Агрокласс\IMG-20240424-WA006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93858"/>
            <a:ext cx="4032448" cy="22272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C:\Users\user\Desktop\2024-2025 Агрокласс\IMG-20240424-WA002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98" t="9620" r="2814" b="5488"/>
          <a:stretch/>
        </p:blipFill>
        <p:spPr bwMode="auto">
          <a:xfrm>
            <a:off x="437075" y="4329853"/>
            <a:ext cx="3955663" cy="237363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1" name="Рисунок 10" descr="C:\Users\user\Desktop\2024-2025 Агрокласс\IMG-20240425-WA0061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327" t="-213" r="23348" b="32208"/>
          <a:stretch/>
        </p:blipFill>
        <p:spPr bwMode="auto">
          <a:xfrm>
            <a:off x="4708082" y="1926398"/>
            <a:ext cx="3960439" cy="24472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" name="Рисунок 6" descr="C:\Users\user\Desktop\2024-2025 Агрокласс\IMG_20240424_115916_307@-1576685988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317"/>
          <a:stretch/>
        </p:blipFill>
        <p:spPr bwMode="auto">
          <a:xfrm>
            <a:off x="4600828" y="4183204"/>
            <a:ext cx="3960440" cy="25202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93983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На занятиях кружка</a:t>
            </a:r>
          </a:p>
        </p:txBody>
      </p:sp>
      <p:pic>
        <p:nvPicPr>
          <p:cNvPr id="3" name="Рисунок 2" descr="C:\Users\user\Desktop\2024-2025 Агрокласс\IMG_20250204_100423_131@87601556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698" r="12284"/>
          <a:stretch/>
        </p:blipFill>
        <p:spPr bwMode="auto">
          <a:xfrm rot="20293708">
            <a:off x="704499" y="1349212"/>
            <a:ext cx="2588229" cy="29403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4" name="Рисунок 3" descr="C:\Users\user\Desktop\2024-2025 Агрокласс\IMG-20241115-WA001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214" t="11905"/>
          <a:stretch/>
        </p:blipFill>
        <p:spPr bwMode="auto">
          <a:xfrm rot="1205727">
            <a:off x="5605444" y="1331656"/>
            <a:ext cx="2632693" cy="3111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user\Desktop\2024-2025 Агрокласс\IMG_20241023_101619_106@4729766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0334" y="4221088"/>
            <a:ext cx="3547609" cy="23762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user\Desktop\2024-2025 Агрокласс\IMG-20241016-WA0017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14" r="14529"/>
          <a:stretch/>
        </p:blipFill>
        <p:spPr bwMode="auto">
          <a:xfrm>
            <a:off x="4423128" y="4221088"/>
            <a:ext cx="4195682" cy="23762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" name="Picture 6" descr="D:\разные документы\КОНКУРС\1i (63).jpg"/>
          <p:cNvPicPr/>
          <p:nvPr/>
        </p:nvPicPr>
        <p:blipFill>
          <a:blip r:embed="rId6"/>
          <a:stretch>
            <a:fillRect/>
          </a:stretch>
        </p:blipFill>
        <p:spPr>
          <a:xfrm rot="899232">
            <a:off x="3544509" y="1340644"/>
            <a:ext cx="1985645" cy="18954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49796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Мои увлечения</a:t>
            </a:r>
            <a:endParaRPr lang="ru-RU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" name="Рисунок 2" descr="C:\Users\user\Desktop\2024-2025 Агрокласс\IMG_20240615_185901_445@-154950385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68760"/>
            <a:ext cx="3754760" cy="28034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C:\Users\user\Desktop\2024-2025 Агрокласс\IMG_20240615_185739_226@-195121760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2680" y="3774338"/>
            <a:ext cx="3744416" cy="2839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C:\Users\user\Desktop\2024-2025 Агрокласс\IMG_20240723_120214_926@-60112935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024" y="3986217"/>
            <a:ext cx="4122296" cy="25221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user\Desktop\2024-2025 Агрокласс\IMG_20240723_120007_772@426335089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172"/>
          <a:stretch/>
        </p:blipFill>
        <p:spPr bwMode="auto">
          <a:xfrm>
            <a:off x="4370141" y="1294275"/>
            <a:ext cx="4198620" cy="25260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60648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Сердце отдаю детям</a:t>
            </a:r>
          </a:p>
        </p:txBody>
      </p:sp>
      <p:pic>
        <p:nvPicPr>
          <p:cNvPr id="3" name="Picture 2" descr="D:\разные документы\КОНКУРС\1i (6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980728"/>
            <a:ext cx="2863850" cy="27352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619672" y="3715988"/>
            <a:ext cx="59766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Calibri" panose="020F0502020204030204" pitchFamily="34" charset="0"/>
              </a:rPr>
              <a:t>      Подводя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+mn-lt"/>
                <a:cs typeface="Calibri" panose="020F0502020204030204" pitchFamily="34" charset="0"/>
              </a:rPr>
              <a:t>итог, могу сказать, что педагогическое мастерство, преданность делу, глубокое знание предмета, любовь к детям, умение развивать в каждом из них лучшие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Calibri" panose="020F0502020204030204" pitchFamily="34" charset="0"/>
              </a:rPr>
              <a:t>качества и любовь к природе! 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027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0" y="785813"/>
            <a:ext cx="8534400" cy="5287962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Clr>
                <a:srgbClr val="00CCFF"/>
              </a:buClr>
              <a:buSzPct val="65000"/>
              <a:buFontTx/>
              <a:buNone/>
              <a:defRPr/>
            </a:pPr>
            <a:r>
              <a:rPr lang="ru-RU" altLang="ru-RU" sz="2400" b="1" kern="12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 descr="C:\Users\user\Desktop\Аттестация 2018-2019 гг\НРР 2018\2018 Сканир документы\01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857233"/>
            <a:ext cx="243840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user\Desktop\Аттестация 2018-2019 гг\НРР 2018\2018 Сканир документы\01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857232"/>
            <a:ext cx="235745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user\Desktop\Аттестация 2018-2019 гг\НРР 2018\2018 Сканир документы\01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928670"/>
            <a:ext cx="228601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user\Desktop\Аттестация 2018-2019 гг\НРР 2018\2018 Сканир документы\01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786190"/>
            <a:ext cx="228601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user\Desktop\Аттестация 2018-2019 гг\НРР 2018\2018 Сканир документы\01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2264" y="928670"/>
            <a:ext cx="228601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user\Desktop\Аттестация 2018-2019 гг\НРР 2018\2018 Сканир документы\02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57422" y="3786190"/>
            <a:ext cx="228601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Users\user\Desktop\Аттестация 2018-2019 гг\НРР 2018\2018 Сканир документы\022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00562" y="3714752"/>
            <a:ext cx="221457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C:\Users\user\Desktop\Аттестация 2018-2019 гг\НРР 2018\2018 Сканир документы\023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00826" y="3786190"/>
            <a:ext cx="234601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altLang="ru-RU" sz="2800" b="1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Результаты профессиональной деятельности учителя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3665065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user\Desktop\Аттестация 2018-2019 гг\НРР 2018\2018 Сканир документы\02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071546"/>
            <a:ext cx="221457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user\Desktop\Аттестация 2018-2019 гг\НРР 2018\2018 Сканир документы\0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1071546"/>
            <a:ext cx="219849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Аттестация 2018-2019 гг\НРР 2018\2018 Сканир документы\02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6248" y="1071546"/>
            <a:ext cx="221457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Аттестация 2018-2019 гг\НРР 2018\2018 Сканир документы\02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1071546"/>
            <a:ext cx="228601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Аттестация 2018-2019 гг\НРР 2018\2018 Сканир документы\02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3786190"/>
            <a:ext cx="221457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alt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профессиональной деятельности учителя</a:t>
            </a:r>
            <a:endParaRPr lang="ru-RU" sz="2800" dirty="0">
              <a:latin typeface="+mn-lt"/>
            </a:endParaRPr>
          </a:p>
        </p:txBody>
      </p:sp>
      <p:pic>
        <p:nvPicPr>
          <p:cNvPr id="8" name="Рисунок 7" descr="C:\Users\user\Pictures\2019-12-02\00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728" y="3786190"/>
            <a:ext cx="221457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Pictures\2019-12-02\002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488" y="3857628"/>
            <a:ext cx="2143140" cy="277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Pictures\2019-12-02\004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57686" y="3786190"/>
            <a:ext cx="2323890" cy="2852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ser\Pictures\2019-12-02\003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72264" y="3786190"/>
            <a:ext cx="2212745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altLang="ru-RU" sz="2800" b="1" kern="1200" dirty="0" smtClean="0">
                <a:solidFill>
                  <a:srgbClr val="C00000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Результаты деятельности учащихся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12" name="Рисунок 11" descr="C:\Users\user\Desktop\Аттестация 2018-2019 гг\НРР 2018\2018 Сканир документы\04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857232"/>
            <a:ext cx="221457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user\Desktop\Аттестация 2018-2019 гг\НРР 2018\2018 Сканир документы\04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857232"/>
            <a:ext cx="221457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user\Desktop\Аттестация 2018-2019 гг\НРР 2018\2018 Сканир документы\04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928670"/>
            <a:ext cx="214314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user\Desktop\Аттестация 2018-2019 гг\НРР 2018\2018 Сканир документы\04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1000108"/>
            <a:ext cx="221475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user\Desktop\Аттестация 2018-2019 гг\НРР 2018\2018 Сканир документы\044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15140" y="1000108"/>
            <a:ext cx="214314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user\Desktop\Аттестация 2018-2019 гг\НРР 2018\2018 Сканир документы\04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3643314"/>
            <a:ext cx="228601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user\Desktop\Аттестация 2018-2019 гг\НРР 2018\2018 Сканир документы\047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14480" y="3643314"/>
            <a:ext cx="235745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Users\user\Desktop\Аттестация 2018-2019 гг\НРР 2018\2018 Сканир документы\049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57554" y="3643314"/>
            <a:ext cx="2332412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C:\Users\user\Desktop\Аттестация 2018-2019 гг\НРР 2018\2018 Сканир документы\050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857752" y="3714752"/>
            <a:ext cx="221457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C:\Users\user\Desktop\Аттестация 2018-2019 гг\НРР 2018\2018 Сканир документы\051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00826" y="3714752"/>
            <a:ext cx="2380860" cy="2919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199" y="217261"/>
            <a:ext cx="8229600" cy="6858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altLang="ru-RU" sz="2800" b="1" kern="1200" dirty="0" smtClean="0">
                <a:solidFill>
                  <a:srgbClr val="C00000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Результаты деятельности учащихся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C:\Users\user\Desktop\Аттестация 2018-2019 гг\НРР 2018\2018 Сканир документы\05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857232"/>
            <a:ext cx="242889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Аттестация 2018-2019 гг\НРР 2018\2018 Сканир документы\05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857232"/>
            <a:ext cx="2389767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Аттестация 2018-2019 гг\НРР 2018\2018 Сканир документы\05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857232"/>
            <a:ext cx="221932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Аттестация 2018-2019 гг\НРР 2018\2018 Сканир документы\05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857232"/>
            <a:ext cx="21317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Аттестация 2018-2019 гг\НРР 2018\2018 Сканир документы\05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857232"/>
            <a:ext cx="2165288" cy="2979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esktop\Аттестация 2018-2019 гг\НРР 2018\2018 Сканир документы\05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3714752"/>
            <a:ext cx="2214578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ser\Desktop\Аттестация 2018-2019 гг\НРР 2018\2018 Сканир документы\059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28795" y="3714752"/>
            <a:ext cx="2286016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user\Desktop\Аттестация 2018-2019 гг\НРР 2018\2018 Сканир документы\060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43306" y="3714752"/>
            <a:ext cx="2200911" cy="298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Desktop\Аттестация 2018-2019 гг\НРР 2018\2018 Сканир документы\069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72066" y="3714752"/>
            <a:ext cx="2171967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user\Desktop\Аттестация 2018-2019 гг\НРР 2018\2018 Сканир документы\070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643702" y="3714752"/>
            <a:ext cx="2191522" cy="289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214313"/>
            <a:ext cx="8229600" cy="4286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88"/>
            <a:ext cx="8229600" cy="5197475"/>
          </a:xfrm>
        </p:spPr>
        <p:txBody>
          <a:bodyPr>
            <a:normAutofit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ПЕДАГОГИЧЕСКОЕ  КРЕДО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: «Стать первым учителем не по счёту, а по уважению»</a:t>
            </a:r>
          </a:p>
          <a:p>
            <a:pPr algn="ctr" eaLnBrk="1" hangingPunct="1">
              <a:buFont typeface="Arial" charset="0"/>
              <a:buNone/>
              <a:defRPr/>
            </a:pPr>
            <a:endParaRPr lang="ru-RU" sz="28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</a:rPr>
              <a:t>     </a:t>
            </a:r>
            <a:r>
              <a:rPr lang="ru-RU" sz="2400" b="1" dirty="0" smtClean="0">
                <a:solidFill>
                  <a:srgbClr val="C00000"/>
                </a:solidFill>
              </a:rPr>
              <a:t>Место работы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 МБОУ «</a:t>
            </a:r>
            <a:r>
              <a:rPr lang="ru-RU" sz="24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Старомокшинская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СОШ им. В.Ф.Тарасова»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Должность: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учитель биологии и дополнительного образования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Электронный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адрес: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ruzilya.nigmatullina.76@mail.ru</a:t>
            </a:r>
            <a:endParaRPr lang="ru-RU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Результаты деятельности учащихся</a:t>
            </a:r>
            <a:endParaRPr lang="ru-RU" sz="2800" dirty="0">
              <a:latin typeface="+mn-lt"/>
            </a:endParaRPr>
          </a:p>
        </p:txBody>
      </p:sp>
      <p:pic>
        <p:nvPicPr>
          <p:cNvPr id="4" name="Рисунок 3" descr="C:\Users\user\Desktop\Аттестация 2018-2019 гг\НРР 2018\2018 Сканир документы\07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857232"/>
            <a:ext cx="228601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Desktop\Аттестация 2018-2019 гг\НРР 2018\2018 Сканир документы\07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857232"/>
            <a:ext cx="238976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Desktop\Аттестация 2018-2019 гг\НРР 2018\2018 Сканир документы\07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857232"/>
            <a:ext cx="2318571" cy="2928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esktop\Аттестация 2018-2019 гг\НРР 2018\2018 Сканир документы\07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714752"/>
            <a:ext cx="228601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Desktop\Аттестация 2018-2019 гг\НРР 2018\2018 Сканир документы\07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71670" y="3714752"/>
            <a:ext cx="2410531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ser\Pictures\2019-12-02\00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43372" y="3714752"/>
            <a:ext cx="2390775" cy="2924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Аттестация 2018-2019 гг\НРР 2018\2018 Сканир документы\074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00826" y="928670"/>
            <a:ext cx="228601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Pictures\2019-12-02\006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86513" y="3714752"/>
            <a:ext cx="2500330" cy="2957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ИНФОРМАЦИОННАЯ КАРТА ПЕДАГОГА </a:t>
            </a:r>
            <a:endParaRPr lang="ru-RU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1.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Нигматуллина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Рузиля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Ринатовна</a:t>
            </a:r>
            <a:endParaRPr lang="ru-RU" sz="2000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 Дата рождения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 30.05.1976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 Должность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-учитель биологии  </a:t>
            </a:r>
            <a:endParaRPr lang="ru-RU" sz="20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4. Образование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высшее, окончила Татарский государственный </a:t>
            </a:r>
            <a:r>
              <a:rPr lang="ru-RU" sz="2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гуманитарно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- педагогический университет  </a:t>
            </a:r>
            <a:endParaRPr lang="ru-RU" sz="20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5.Стаж работы :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общий – 28 лет, по должности учитель – 22 лет </a:t>
            </a:r>
            <a:endParaRPr lang="ru-RU" sz="20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6. Дата последней аттестации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</a:t>
            </a:r>
            <a:r>
              <a:rPr lang="ru-RU" sz="2000" b="1" dirty="0" smtClean="0">
                <a:solidFill>
                  <a:schemeClr val="tx2"/>
                </a:solidFill>
              </a:rPr>
              <a:t>01.12.2023 года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7. Категория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 </a:t>
            </a:r>
            <a:r>
              <a:rPr lang="en-US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категория</a:t>
            </a:r>
            <a:endParaRPr lang="ru-RU" sz="20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8. Методическая тема 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«Организация самостоятельной деятельности обучающихся на занятиях.</a:t>
            </a:r>
            <a:r>
              <a:rPr lang="ru-RU" sz="2000" b="1" dirty="0" smtClean="0">
                <a:solidFill>
                  <a:schemeClr val="tx2"/>
                </a:solidFill>
              </a:rPr>
              <a:t>»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9. Классное руководство </a:t>
            </a:r>
            <a:r>
              <a:rPr lang="ru-RU" sz="2000" b="1" dirty="0" smtClean="0">
                <a:solidFill>
                  <a:schemeClr val="tx2"/>
                </a:solidFill>
              </a:rPr>
              <a:t>– 11 класс</a:t>
            </a:r>
            <a:endParaRPr lang="ru-RU" sz="2000" b="1" dirty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10 Кружок «Агрокласс» </a:t>
            </a:r>
            <a:r>
              <a:rPr lang="ru-RU" sz="2000" b="1" dirty="0" smtClean="0">
                <a:solidFill>
                  <a:schemeClr val="tx2"/>
                </a:solidFill>
              </a:rPr>
              <a:t>– 8 класс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000" b="1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2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   </a:t>
            </a:r>
            <a:endParaRPr lang="ru-RU" sz="2000" dirty="0" smtClean="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</a:rPr>
              <a:t>ПОВЫШЕНИЕ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br>
              <a:rPr lang="ru-RU" sz="2800" dirty="0" smtClean="0">
                <a:solidFill>
                  <a:srgbClr val="C00000"/>
                </a:solidFill>
                <a:latin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</a:rPr>
              <a:t>ПРОФЕССИОНАЛЬНОЙ КОМПЕТЕНТНОСТИ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892175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«Педагоги не могут успешно кого-то учить, если в это же время усердно не учатся сами».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                     (Али </a:t>
            </a:r>
            <a:r>
              <a:rPr lang="ru-RU" sz="2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Апшерони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674937"/>
            <a:ext cx="3744416" cy="2520280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6" name="Рисунок 5" descr="C:\Users\user\Desktop\2024-2025 Агрокласс\174011617911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11"/>
          <a:stretch/>
        </p:blipFill>
        <p:spPr bwMode="auto">
          <a:xfrm>
            <a:off x="4932040" y="3284984"/>
            <a:ext cx="3725071" cy="2664296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55650" y="404813"/>
            <a:ext cx="7942263" cy="863600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chemeClr val="hlink"/>
                </a:solidFill>
              </a:rPr>
              <a:t>Повышение квалификации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1142984"/>
            <a:ext cx="8286808" cy="4247317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000" b="1" dirty="0" smtClean="0">
                <a:solidFill>
                  <a:schemeClr val="tx2"/>
                </a:solidFill>
                <a:cs typeface="Times New Roman" pitchFamily="18" charset="0"/>
              </a:rPr>
              <a:t> «Роль предприятий АПК и профессиональной ориентации сельской молодежи», в объеме 72 часа, в Федеральном государственном бюджетном образовательном учреждении высшего образования « Казанский государственный аграрный университет»  Удостоверение № 163102445704,   выдано 9 ноября 2024 года.</a:t>
            </a:r>
          </a:p>
          <a:p>
            <a:pPr algn="just">
              <a:lnSpc>
                <a:spcPct val="150000"/>
              </a:lnSpc>
              <a:tabLst>
                <a:tab pos="581025" algn="l"/>
                <a:tab pos="1162050" algn="l"/>
                <a:tab pos="1744663" algn="l"/>
                <a:tab pos="2325688" algn="l"/>
                <a:tab pos="2908300" algn="l"/>
                <a:tab pos="3489325" algn="l"/>
                <a:tab pos="4070350" algn="l"/>
                <a:tab pos="4652963" algn="l"/>
                <a:tab pos="5233988" algn="l"/>
                <a:tab pos="5816600" algn="l"/>
                <a:tab pos="6397625" algn="l"/>
                <a:tab pos="6978650" algn="l"/>
                <a:tab pos="7561263" algn="l"/>
                <a:tab pos="8142288" algn="l"/>
                <a:tab pos="8724900" algn="l"/>
                <a:tab pos="9305925" algn="l"/>
              </a:tabLst>
            </a:pPr>
            <a:r>
              <a:rPr lang="ru-RU" sz="2000" b="1" dirty="0" smtClean="0">
                <a:solidFill>
                  <a:schemeClr val="tx2"/>
                </a:solidFill>
                <a:cs typeface="Times New Roman" pitchFamily="18" charset="0"/>
              </a:rPr>
              <a:t>«Навыки оказания первой помощи», в объеме 16 часов, в НГПУ « Институт дополнительного профессионального образования», </a:t>
            </a:r>
            <a:r>
              <a:rPr lang="ru-RU" sz="2000" b="1" dirty="0" err="1" smtClean="0">
                <a:solidFill>
                  <a:schemeClr val="tx2"/>
                </a:solidFill>
                <a:cs typeface="Times New Roman" pitchFamily="18" charset="0"/>
              </a:rPr>
              <a:t>г.Набережные</a:t>
            </a:r>
            <a:r>
              <a:rPr lang="ru-RU" sz="2000" b="1" dirty="0" smtClean="0">
                <a:solidFill>
                  <a:schemeClr val="tx2"/>
                </a:solidFill>
                <a:cs typeface="Times New Roman" pitchFamily="18" charset="0"/>
              </a:rPr>
              <a:t> Челны, Удостоверение №</a:t>
            </a:r>
            <a:r>
              <a:rPr lang="ru-RU" sz="2000" b="1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2"/>
                </a:solidFill>
                <a:cs typeface="Times New Roman" pitchFamily="18" charset="0"/>
              </a:rPr>
              <a:t>160400040412, выдано 01 марта 2024 года.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484784"/>
            <a:ext cx="3528392" cy="4536504"/>
          </a:xfrm>
          <a:prstGeom prst="rect">
            <a:avLst/>
          </a:prstGeom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Программа дополнительного образования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795763" y="1417638"/>
            <a:ext cx="3891037" cy="4708525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 smtClean="0"/>
              <a:t>  </a:t>
            </a:r>
            <a:r>
              <a:rPr lang="ru-RU" sz="2000" dirty="0" smtClean="0"/>
              <a:t>Педагогическая </a:t>
            </a:r>
            <a:r>
              <a:rPr lang="ru-RU" sz="2000" dirty="0"/>
              <a:t>целесообразность программы заключается в том, что она знакомит учащихся с практической стороной сельского хозяйства, методами  </a:t>
            </a:r>
            <a:r>
              <a:rPr lang="ru-RU" sz="2000" dirty="0" smtClean="0"/>
              <a:t>естественно –научного наблюдения</a:t>
            </a:r>
            <a:r>
              <a:rPr lang="ru-RU" sz="2000" dirty="0"/>
              <a:t>, экспериментирования, практикой полевых наблюдений и лабораторных работ в сельском хозяйстве. Работа учащихся в объединении способствует более глубокому ознакомлению с биологическими особенностями сельского хозяйства. </a:t>
            </a:r>
          </a:p>
        </p:txBody>
      </p:sp>
    </p:spTree>
    <p:extLst>
      <p:ext uri="{BB962C8B-B14F-4D97-AF65-F5344CB8AC3E}">
        <p14:creationId xmlns:p14="http://schemas.microsoft.com/office/powerpoint/2010/main" xmlns="" val="358824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750" y="333375"/>
            <a:ext cx="5327650" cy="563245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263" algn="just">
              <a:defRPr/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предполагает, что учащийся будет обладать: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49263" algn="just"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устойчивым интересом к исследовательской деятельности, умениями и навыками для его реализации; </a:t>
            </a:r>
          </a:p>
          <a:p>
            <a:pPr indent="449263" algn="just">
              <a:buFontTx/>
              <a:buChar char="-"/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высоким уровнем познавательной активности и стремлением к творческому самовыражению; высоким уровнем общей и экологической культуры.</a:t>
            </a:r>
          </a:p>
          <a:p>
            <a:pPr indent="449263" algn="just">
              <a:buFontTx/>
              <a:buChar char="-"/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Методы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работы: 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вербальный, словесно – наглядный, дедуктивный, поисковый, исследовательский, самостоятельная работа и др.</a:t>
            </a:r>
          </a:p>
          <a:p>
            <a:pPr indent="449263">
              <a:defRPr/>
            </a:pP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Формы работы по программе: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учебные занятия (простые и комплексные), экскурсии, наблюдения,  конкурсы.</a:t>
            </a:r>
          </a:p>
          <a:p>
            <a:pPr indent="449263">
              <a:defRPr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263"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Формы проведения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занятий: беседы, семинары, экскурсии, лабораторные работы, социальные и экологические акции, опыты и др.</a:t>
            </a:r>
          </a:p>
          <a:p>
            <a:pPr indent="449263" algn="just">
              <a:buFontTx/>
              <a:buChar char="-"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404723922"/>
              </p:ext>
            </p:extLst>
          </p:nvPr>
        </p:nvGraphicFramePr>
        <p:xfrm>
          <a:off x="5955632" y="1106904"/>
          <a:ext cx="2720825" cy="3228269"/>
        </p:xfrm>
        <a:graphic>
          <a:graphicData uri="http://schemas.openxmlformats.org/drawingml/2006/table">
            <a:tbl>
              <a:tblPr/>
              <a:tblGrid>
                <a:gridCol w="529029"/>
                <a:gridCol w="2191796"/>
              </a:tblGrid>
              <a:tr h="138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Планирование.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6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1. 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Вводное занятие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6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2. 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 такое сельское хозяйство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5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3. 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Природа и её правила.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6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4. 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Защита растений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6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5. 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Культурные растения.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6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Животноводство.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6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7. 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Агробизнес.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46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8. 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Итоговое занятие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55" name="Заголовок 1"/>
          <p:cNvSpPr txBox="1">
            <a:spLocks/>
          </p:cNvSpPr>
          <p:nvPr/>
        </p:nvSpPr>
        <p:spPr bwMode="auto">
          <a:xfrm>
            <a:off x="6353175" y="381000"/>
            <a:ext cx="2452688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</a:t>
            </a:r>
          </a:p>
        </p:txBody>
      </p:sp>
    </p:spTree>
    <p:extLst>
      <p:ext uri="{BB962C8B-B14F-4D97-AF65-F5344CB8AC3E}">
        <p14:creationId xmlns:p14="http://schemas.microsoft.com/office/powerpoint/2010/main" xmlns="" val="416452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075" y="140786"/>
            <a:ext cx="3984625" cy="792162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Договор о сотрудничестве (партнерское соглашение)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C:\Users\User\Desktop\АГРОКЛАСС\IMG_20250217_141622_927@64871929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7" y="1124744"/>
            <a:ext cx="3866009" cy="54726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User\Desktop\IMG-20241109-WA0249 (1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5535" y="1730751"/>
            <a:ext cx="4788024" cy="3312368"/>
          </a:xfrm>
          <a:prstGeom prst="rec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4427984" y="673954"/>
            <a:ext cx="4342954" cy="106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Казанский государственный аграрный университет , 2024 год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4591050" y="5373688"/>
            <a:ext cx="398462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«Роль предприятий АПК в профессиональной ориентации сельской молодежи», 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28.10. по 09.11.2024 </a:t>
            </a:r>
            <a:endParaRPr lang="ru-RU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023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F7F7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2878</TotalTime>
  <Words>1717</Words>
  <Application>Microsoft Office PowerPoint</Application>
  <PresentationFormat>Экран (4:3)</PresentationFormat>
  <Paragraphs>293</Paragraphs>
  <Slides>30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Конкурс педагогов  дополнительного образования  </vt:lpstr>
      <vt:lpstr>Слайд 2</vt:lpstr>
      <vt:lpstr>Слайд 3</vt:lpstr>
      <vt:lpstr>ИНФОРМАЦИОННАЯ КАРТА ПЕДАГОГА </vt:lpstr>
      <vt:lpstr>ПОВЫШЕНИЕ  ПРОФЕССИОНАЛЬНОЙ КОМПЕТЕНТНОСТИ</vt:lpstr>
      <vt:lpstr>Повышение квалификации</vt:lpstr>
      <vt:lpstr>Программа дополнительного образования</vt:lpstr>
      <vt:lpstr>Слайд 8</vt:lpstr>
      <vt:lpstr>Договор о сотрудничестве (партнерское соглашение)</vt:lpstr>
      <vt:lpstr> ПЕДАГОГИЧЕСКАЯ ДЕЯТЕЛЬНОСТЬ</vt:lpstr>
      <vt:lpstr>ЦЕЛЬ ПЕДАГОГИЧЕСКОЙ ДЕЯТЕЛЬНОСТИ</vt:lpstr>
      <vt:lpstr> </vt:lpstr>
      <vt:lpstr> </vt:lpstr>
      <vt:lpstr>Участие учащихся в научно-практических конференциях </vt:lpstr>
      <vt:lpstr>Участие учащихся в научно-практических конференциях</vt:lpstr>
      <vt:lpstr>Участие учащихся в конкурсах</vt:lpstr>
      <vt:lpstr>Участие учащихся в конкурсах</vt:lpstr>
      <vt:lpstr>Грамоты и награды</vt:lpstr>
      <vt:lpstr>Грамоты и награды</vt:lpstr>
      <vt:lpstr>Грамоты и награды</vt:lpstr>
      <vt:lpstr>Слайд 21</vt:lpstr>
      <vt:lpstr>  Бугульминский аграрный колледж, 24-25 апреля 2024 г. Конкурс «Агрохакатон» Защита проекта:«Инвазивные виды  растений Республики          Татарстан» </vt:lpstr>
      <vt:lpstr>На занятиях кружка</vt:lpstr>
      <vt:lpstr>Мои увлечения</vt:lpstr>
      <vt:lpstr>Сердце отдаю детям</vt:lpstr>
      <vt:lpstr>Результаты профессиональной деятельности учителя </vt:lpstr>
      <vt:lpstr>Результаты профессиональной деятельности учителя</vt:lpstr>
      <vt:lpstr>Результаты деятельности учащихся</vt:lpstr>
      <vt:lpstr>Результаты деятельности учащихся</vt:lpstr>
      <vt:lpstr>Результаты деятельности учащихся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</cp:lastModifiedBy>
  <cp:revision>407</cp:revision>
  <dcterms:created xsi:type="dcterms:W3CDTF">2013-08-17T08:34:50Z</dcterms:created>
  <dcterms:modified xsi:type="dcterms:W3CDTF">2025-02-24T04:51:02Z</dcterms:modified>
</cp:coreProperties>
</file>